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266" r:id="rId4"/>
    <p:sldId id="276" r:id="rId5"/>
    <p:sldId id="277" r:id="rId6"/>
    <p:sldId id="278" r:id="rId7"/>
    <p:sldId id="279" r:id="rId8"/>
    <p:sldId id="260" r:id="rId9"/>
    <p:sldId id="287" r:id="rId10"/>
    <p:sldId id="289" r:id="rId11"/>
    <p:sldId id="290" r:id="rId12"/>
    <p:sldId id="261" r:id="rId13"/>
    <p:sldId id="293" r:id="rId14"/>
    <p:sldId id="294" r:id="rId15"/>
    <p:sldId id="295" r:id="rId16"/>
    <p:sldId id="297" r:id="rId17"/>
    <p:sldId id="262" r:id="rId18"/>
    <p:sldId id="299" r:id="rId19"/>
    <p:sldId id="298" r:id="rId20"/>
    <p:sldId id="263" r:id="rId21"/>
    <p:sldId id="300" r:id="rId22"/>
    <p:sldId id="264" r:id="rId23"/>
    <p:sldId id="265" r:id="rId24"/>
    <p:sldId id="301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70"/>
  </p:normalViewPr>
  <p:slideViewPr>
    <p:cSldViewPr>
      <p:cViewPr varScale="1">
        <p:scale>
          <a:sx n="108" d="100"/>
          <a:sy n="108" d="100"/>
        </p:scale>
        <p:origin x="176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2.GIF>
</file>

<file path=ppt/media/image3.png>
</file>

<file path=ppt/media/image4.png>
</file>

<file path=ppt/media/image5.tiff>
</file>

<file path=ppt/media/image6.tiff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9FA7DB-C048-47BA-91D8-A785A35B9C47}" type="datetimeFigureOut">
              <a:rPr lang="en-US" smtClean="0"/>
              <a:t>9/13/17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1E0EE-0045-48B5-9915-60FD38A9E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14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5216-BB4E-4ABC-970B-D5CCAF6D94DD}" type="datetime1">
              <a:rPr lang="en-US" smtClean="0"/>
              <a:t>9/13/17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94E7E-2B5C-495B-8F8C-D70CAD028A2D}" type="datetime1">
              <a:rPr lang="en-US" smtClean="0"/>
              <a:t>9/13/17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D2E1-F621-4D4D-A244-1ABE363098E1}" type="datetime1">
              <a:rPr lang="en-US" smtClean="0"/>
              <a:t>9/13/17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A51BD-B6C5-43E3-AC66-7158B05FEC5D}" type="datetime1">
              <a:rPr lang="en-US" smtClean="0"/>
              <a:t>9/13/17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184DB-835C-495D-884A-DAA788A95E42}" type="datetime1">
              <a:rPr lang="en-US" smtClean="0"/>
              <a:t>9/13/17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ED23-0B03-446C-8F88-DCD1E39A7EEF}" type="datetime1">
              <a:rPr lang="en-US" smtClean="0"/>
              <a:t>9/13/17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83A8-ED07-428E-A2A3-DEEF28B83342}" type="datetime1">
              <a:rPr lang="en-US" smtClean="0"/>
              <a:t>9/13/17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A3AF9-67C0-441E-8480-1C08520EAA57}" type="datetime1">
              <a:rPr lang="en-US" smtClean="0"/>
              <a:t>9/13/17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79E66-A4D9-4211-8241-8DE469807BE6}" type="datetime1">
              <a:rPr lang="en-US" smtClean="0"/>
              <a:t>9/13/17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90ACA-495D-4EE6-B581-CC188B8318E3}" type="datetime1">
              <a:rPr lang="en-US" smtClean="0"/>
              <a:t>9/13/17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C5D15-D71B-48AE-B62E-E470B23CE658}" type="datetime1">
              <a:rPr lang="en-US" smtClean="0"/>
              <a:t>9/13/17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AC898-A770-4670-9AAA-D1C716A92642}" type="datetime1">
              <a:rPr lang="en-US" smtClean="0"/>
              <a:t>9/13/17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FE371-8602-434E-A03A-183DD7E4EEA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49935"/>
            <a:ext cx="7772400" cy="2850515"/>
          </a:xfrm>
        </p:spPr>
        <p:txBody>
          <a:bodyPr>
            <a:normAutofit/>
          </a:bodyPr>
          <a:lstStyle/>
          <a:p>
            <a:r>
              <a:rPr lang="en-US" dirty="0" smtClean="0"/>
              <a:t>Prediction of factors affecting Amlodipine</a:t>
            </a:r>
            <a:br>
              <a:rPr lang="en-US" dirty="0" smtClean="0"/>
            </a:br>
            <a:r>
              <a:rPr lang="en-US" dirty="0" smtClean="0"/>
              <a:t>Induced Pedal Edema and its</a:t>
            </a:r>
            <a:br>
              <a:rPr lang="en-US" dirty="0" smtClean="0"/>
            </a:br>
            <a:r>
              <a:rPr lang="en-US" dirty="0" smtClean="0"/>
              <a:t>classification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Aman Chopra</a:t>
            </a:r>
          </a:p>
          <a:p>
            <a:r>
              <a:rPr lang="en-US" dirty="0" smtClean="0"/>
              <a:t>Ashray Dimri</a:t>
            </a:r>
          </a:p>
          <a:p>
            <a:r>
              <a:rPr lang="en-US" dirty="0" smtClean="0"/>
              <a:t>Tribikram Pradhan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97c6db12187ba9c9ab489276ca54badc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6255" y="1050925"/>
            <a:ext cx="4038600" cy="4756150"/>
          </a:xfrm>
          <a:prstGeom prst="rect">
            <a:avLst/>
          </a:prstGeom>
        </p:spPr>
      </p:pic>
      <p:pic>
        <p:nvPicPr>
          <p:cNvPr id="9" name="Content Placeholder 8" descr="648bed0021e04daa186ee21896c2d68f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8200" y="1050290"/>
            <a:ext cx="4038600" cy="475678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/>
              <a:t>Dataset</a:t>
            </a:r>
          </a:p>
          <a:p>
            <a:pPr lvl="1"/>
            <a:r>
              <a:rPr lang="en-US" sz="2800" dirty="0"/>
              <a:t>206 patients</a:t>
            </a:r>
          </a:p>
          <a:p>
            <a:pPr lvl="1"/>
            <a:r>
              <a:rPr lang="en-US" sz="2800" dirty="0"/>
              <a:t>38 attributes</a:t>
            </a:r>
          </a:p>
          <a:p>
            <a:pPr lvl="1"/>
            <a:r>
              <a:rPr lang="en-US" sz="2800" dirty="0"/>
              <a:t>3 groups/classes</a:t>
            </a:r>
          </a:p>
          <a:p>
            <a:pPr lvl="2"/>
            <a:r>
              <a:rPr lang="en-US" sz="2400" dirty="0"/>
              <a:t>Amlodipine treated without side effects.</a:t>
            </a:r>
          </a:p>
          <a:p>
            <a:pPr lvl="2"/>
            <a:r>
              <a:rPr lang="en-US" sz="2400" dirty="0"/>
              <a:t>Amlodipine treated with side effects.</a:t>
            </a:r>
          </a:p>
          <a:p>
            <a:pPr lvl="2"/>
            <a:r>
              <a:rPr lang="en-US" sz="2400" dirty="0"/>
              <a:t>Amlodipine side effects and then shifted to clinidipine.</a:t>
            </a:r>
            <a:endParaRPr lang="en-US" sz="2800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Proposed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/>
              <a:t>Feature Selection.</a:t>
            </a:r>
          </a:p>
          <a:p>
            <a:pPr marL="0" indent="0" algn="just">
              <a:buNone/>
            </a:pPr>
            <a:endParaRPr lang="en-US" dirty="0" smtClean="0"/>
          </a:p>
          <a:p>
            <a:r>
              <a:rPr lang="en-US" b="1" dirty="0" smtClean="0"/>
              <a:t>Random Forest</a:t>
            </a:r>
          </a:p>
          <a:p>
            <a:pPr marL="400050" lvl="1" indent="0">
              <a:buNone/>
            </a:pPr>
            <a:r>
              <a:rPr lang="en-US" dirty="0" smtClean="0"/>
              <a:t>As </a:t>
            </a:r>
            <a:r>
              <a:rPr lang="en-US" dirty="0"/>
              <a:t>an initial step Random Forests algorithm for feature selection was used, as they try to cope with the small sample size problem by building a large number of models from slightly varying subsets of the data.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1219200"/>
            <a:ext cx="2819400" cy="16873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Proposed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17638"/>
            <a:ext cx="589027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b="1" dirty="0" smtClean="0"/>
              <a:t>Recursive Feature Elimination</a:t>
            </a:r>
          </a:p>
          <a:p>
            <a:pPr marL="400050" lvl="1" indent="0">
              <a:buNone/>
            </a:pPr>
            <a:r>
              <a:rPr lang="en-US" dirty="0" smtClean="0"/>
              <a:t>This algorithm is </a:t>
            </a:r>
            <a:r>
              <a:rPr lang="en-US" dirty="0"/>
              <a:t>used to build many models with different subsets of a data set and predict those attributes that are not important to build an accurate model.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608" y="2133600"/>
            <a:ext cx="2697444" cy="282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0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Proposed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17638"/>
            <a:ext cx="589027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b="1" dirty="0" smtClean="0"/>
              <a:t>Genetic Algorithm</a:t>
            </a:r>
          </a:p>
          <a:p>
            <a:pPr marL="400050" lvl="1" indent="0">
              <a:buNone/>
            </a:pPr>
            <a:r>
              <a:rPr lang="en-US" dirty="0" smtClean="0"/>
              <a:t>This </a:t>
            </a:r>
            <a:r>
              <a:rPr lang="en-US" dirty="0"/>
              <a:t>algorithm follows four steps i.e., selection, reproduction, evaluation and replacement. An approximate best solution can be obtained using genetic algorithm as it generates a very high number of possible models.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297" y="1977243"/>
            <a:ext cx="2669406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Proposed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17638"/>
            <a:ext cx="589027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b="1" dirty="0" err="1" smtClean="0"/>
              <a:t>Boruta</a:t>
            </a:r>
            <a:endParaRPr lang="en-US" b="1" dirty="0" smtClean="0"/>
          </a:p>
          <a:p>
            <a:pPr marL="400050" lvl="1" indent="0">
              <a:buNone/>
            </a:pPr>
            <a:r>
              <a:rPr lang="en-US" dirty="0" err="1"/>
              <a:t>Boruta</a:t>
            </a:r>
            <a:r>
              <a:rPr lang="en-US" dirty="0"/>
              <a:t> finds all features which have an impact to the decision variable. This makes it very useful for </a:t>
            </a:r>
            <a:r>
              <a:rPr lang="en-US" dirty="0" smtClean="0"/>
              <a:t>biomedical applications. It takes </a:t>
            </a:r>
            <a:r>
              <a:rPr lang="en-US" dirty="0"/>
              <a:t>into account all the important attributes which are in some way related to the predictable attribute. </a:t>
            </a:r>
          </a:p>
          <a:p>
            <a:pPr marL="40005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078" y="2560638"/>
            <a:ext cx="2858761" cy="284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616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Proposed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17638"/>
            <a:ext cx="589027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Classification</a:t>
            </a:r>
            <a:endParaRPr lang="en-US" b="1" dirty="0"/>
          </a:p>
          <a:p>
            <a:r>
              <a:rPr lang="en-US" b="1" dirty="0" smtClean="0"/>
              <a:t>Support Vector Machine</a:t>
            </a:r>
          </a:p>
          <a:p>
            <a:pPr marL="400050" lvl="1" indent="0">
              <a:buNone/>
            </a:pPr>
            <a:r>
              <a:rPr lang="en-US" dirty="0"/>
              <a:t>SVM was used to keep the model simple so it won’t </a:t>
            </a:r>
            <a:r>
              <a:rPr lang="en-US" dirty="0" smtClean="0"/>
              <a:t>over fit. </a:t>
            </a:r>
            <a:r>
              <a:rPr lang="en-US" dirty="0"/>
              <a:t>On initial analysis it was found that the attributes were not linearly separable so a non-linear radial kernel was used. </a:t>
            </a:r>
          </a:p>
          <a:p>
            <a:pPr marL="40005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978" y="2209800"/>
            <a:ext cx="3001063" cy="2961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3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just"/>
            <a:r>
              <a:rPr lang="en-US" b="1" dirty="0" smtClean="0"/>
              <a:t>Prognostic markers</a:t>
            </a:r>
            <a:r>
              <a:rPr lang="en-US" dirty="0" smtClean="0"/>
              <a:t>: </a:t>
            </a:r>
            <a:r>
              <a:rPr lang="en-US" dirty="0"/>
              <a:t>osmolality, Proteinuria 24Hrs, Albumin, </a:t>
            </a:r>
            <a:r>
              <a:rPr lang="en-US" dirty="0" err="1"/>
              <a:t>QTc</a:t>
            </a:r>
            <a:r>
              <a:rPr lang="en-US" dirty="0"/>
              <a:t>, DBP 3avg, </a:t>
            </a:r>
            <a:r>
              <a:rPr lang="en-US" dirty="0" err="1"/>
              <a:t>QTinterval</a:t>
            </a:r>
            <a:r>
              <a:rPr lang="en-US" dirty="0"/>
              <a:t> </a:t>
            </a:r>
            <a:r>
              <a:rPr lang="en-US" dirty="0" err="1"/>
              <a:t>ms</a:t>
            </a:r>
            <a:r>
              <a:rPr lang="en-US" dirty="0"/>
              <a:t>, </a:t>
            </a:r>
            <a:r>
              <a:rPr lang="en-US" dirty="0" err="1"/>
              <a:t>Dose.Mg</a:t>
            </a:r>
            <a:r>
              <a:rPr lang="en-US" dirty="0"/>
              <a:t>, Vasopressin., </a:t>
            </a:r>
            <a:r>
              <a:rPr lang="en-US" dirty="0" err="1"/>
              <a:t>Plasma.renin</a:t>
            </a:r>
            <a:r>
              <a:rPr lang="en-US" dirty="0"/>
              <a:t>., Fractional Na, IVC, LVEF, SBP 3avg, VAS, VMA. </a:t>
            </a:r>
          </a:p>
          <a:p>
            <a:pPr marL="514350" indent="-514350" algn="just"/>
            <a:endParaRPr lang="en-US" dirty="0" smtClean="0"/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was observed that Systolic and Diastolic blood pressure was high in patients with induced edema than those who were treated normally. Hydrostatic pressure and osmotic pressure plays a major role in the </a:t>
            </a:r>
            <a:r>
              <a:rPr lang="en-US" dirty="0" smtClean="0"/>
              <a:t>capillary </a:t>
            </a:r>
            <a:r>
              <a:rPr lang="en-US" dirty="0"/>
              <a:t>fluid exchange. The imbalance between these two pressure leads to edema. Hence, osmotic pressure also is an important prognostic marker. </a:t>
            </a:r>
          </a:p>
          <a:p>
            <a:pPr marL="514350" indent="-514350" algn="just"/>
            <a:endParaRPr lang="en-US" dirty="0" smtClean="0"/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96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just"/>
            <a:r>
              <a:rPr lang="en-US" b="1" dirty="0" smtClean="0"/>
              <a:t>Optimal Feature Selection Algorithm</a:t>
            </a:r>
            <a:r>
              <a:rPr lang="en-US" dirty="0" smtClean="0"/>
              <a:t>: </a:t>
            </a:r>
            <a:r>
              <a:rPr lang="en-US" dirty="0" err="1" smtClean="0"/>
              <a:t>Boruta</a:t>
            </a:r>
            <a:endParaRPr lang="en-US" dirty="0" smtClean="0"/>
          </a:p>
          <a:p>
            <a:pPr marL="514350" indent="-514350" algn="just"/>
            <a:r>
              <a:rPr lang="en-US" b="1" dirty="0" smtClean="0"/>
              <a:t>Optimal Classification Algorithm</a:t>
            </a:r>
            <a:r>
              <a:rPr lang="en-US" dirty="0" smtClean="0"/>
              <a:t>: Support Vector Machine.</a:t>
            </a:r>
          </a:p>
          <a:p>
            <a:pPr marL="514350" indent="-514350" algn="just"/>
            <a:r>
              <a:rPr lang="en-US" b="1" dirty="0" smtClean="0"/>
              <a:t>Classification Accuracy</a:t>
            </a:r>
            <a:r>
              <a:rPr lang="en-US" dirty="0" smtClean="0"/>
              <a:t>: 95.12%</a:t>
            </a:r>
            <a:endParaRPr lang="en-US" dirty="0"/>
          </a:p>
          <a:p>
            <a:pPr marL="514350" indent="-514350" algn="just"/>
            <a:endParaRPr lang="en-US" dirty="0" smtClean="0"/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6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/>
            <a:r>
              <a:rPr lang="en-US" dirty="0" smtClean="0"/>
              <a:t>Problem statement/ Motivation</a:t>
            </a:r>
          </a:p>
          <a:p>
            <a:pPr marL="514350" indent="-514350"/>
            <a:r>
              <a:rPr lang="en-US" dirty="0" smtClean="0"/>
              <a:t>Related Work</a:t>
            </a:r>
          </a:p>
          <a:p>
            <a:pPr marL="514350" indent="-514350"/>
            <a:r>
              <a:rPr lang="en-US" dirty="0" smtClean="0"/>
              <a:t>Dataset</a:t>
            </a:r>
          </a:p>
          <a:p>
            <a:pPr marL="514350" indent="-514350"/>
            <a:r>
              <a:rPr lang="en-US" dirty="0" smtClean="0"/>
              <a:t>Methodology</a:t>
            </a:r>
          </a:p>
          <a:p>
            <a:pPr marL="514350" indent="-514350"/>
            <a:r>
              <a:rPr lang="en-US" dirty="0" smtClean="0"/>
              <a:t>Results </a:t>
            </a:r>
          </a:p>
          <a:p>
            <a:pPr marL="514350" indent="-514350"/>
            <a:r>
              <a:rPr lang="en-US" dirty="0" smtClean="0"/>
              <a:t>Summary</a:t>
            </a:r>
          </a:p>
          <a:p>
            <a:pPr marL="514350" indent="-514350"/>
            <a:r>
              <a:rPr lang="en-US" dirty="0" smtClean="0"/>
              <a:t>Future Work</a:t>
            </a:r>
          </a:p>
          <a:p>
            <a:pPr marL="514350" indent="-514350"/>
            <a:r>
              <a:rPr lang="en-US" dirty="0" smtClean="0"/>
              <a:t>References</a:t>
            </a:r>
            <a:r>
              <a:rPr lang="en-US" dirty="0"/>
              <a:t>            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181600"/>
          </a:xfrm>
        </p:spPr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What factors play a vital role in Amlodipine induces pedal edema?</a:t>
            </a:r>
          </a:p>
          <a:p>
            <a:pPr marL="514350" indent="-514350"/>
            <a:r>
              <a:rPr lang="en-US" dirty="0"/>
              <a:t>D</a:t>
            </a:r>
            <a:r>
              <a:rPr lang="en-US" dirty="0" smtClean="0"/>
              <a:t>ata </a:t>
            </a:r>
            <a:r>
              <a:rPr lang="en-US" dirty="0"/>
              <a:t>collection, data pre-processing, feature selection and model </a:t>
            </a:r>
            <a:r>
              <a:rPr lang="en-US" dirty="0" smtClean="0"/>
              <a:t>evaluation.</a:t>
            </a:r>
            <a:endParaRPr lang="en-US" dirty="0"/>
          </a:p>
          <a:p>
            <a:pPr marL="514350" indent="-514350"/>
            <a:r>
              <a:rPr lang="en-US" dirty="0"/>
              <a:t>        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210" y="3505200"/>
            <a:ext cx="7467600" cy="24240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181600"/>
          </a:xfrm>
        </p:spPr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Classification accuracy of suggested model and validation of prognostic markers.</a:t>
            </a:r>
          </a:p>
          <a:p>
            <a:pPr marL="514350" indent="-514350"/>
            <a:r>
              <a:rPr lang="en-US" dirty="0" smtClean="0"/>
              <a:t>No. of Prognostic markers: 15.</a:t>
            </a:r>
          </a:p>
          <a:p>
            <a:pPr marL="514350" indent="-514350"/>
            <a:r>
              <a:rPr lang="en-US" dirty="0" smtClean="0"/>
              <a:t>Classification algorithm: Support Vector Machine gives high accuracy with the predicted prognostic markers.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    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6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future, we intend to test the model on a larger and geographically varied data set to improve and generalize the classification model. </a:t>
            </a:r>
          </a:p>
          <a:p>
            <a:r>
              <a:rPr lang="en-US" dirty="0" smtClean="0"/>
              <a:t>Model is scalable and can help doctors predict the side effects of Amlodipine and classify patients prone to it with the help of model suggested in the study.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/>
            <a:r>
              <a:rPr lang="en-US" sz="3500" dirty="0"/>
              <a:t>The ESC Textbook of Preventive Cardiology </a:t>
            </a:r>
          </a:p>
          <a:p>
            <a:pPr marL="514350" indent="-514350"/>
            <a:r>
              <a:rPr lang="en-US" sz="3500" dirty="0"/>
              <a:t>Cho S, Atwood JE. Peripheral edema </a:t>
            </a:r>
          </a:p>
          <a:p>
            <a:pPr marL="514350" indent="-514350"/>
            <a:r>
              <a:rPr lang="en-US" sz="3500" dirty="0"/>
              <a:t>Comparative effects of candesartan </a:t>
            </a:r>
            <a:r>
              <a:rPr lang="en-US" sz="3500" dirty="0" err="1"/>
              <a:t>cilexitil</a:t>
            </a:r>
            <a:r>
              <a:rPr lang="en-US" sz="3500" dirty="0"/>
              <a:t> and Amlodipine in patients with mild systemic hypertension. </a:t>
            </a:r>
          </a:p>
          <a:p>
            <a:pPr marL="514350" indent="-514350"/>
            <a:r>
              <a:rPr lang="en-US" sz="3500" dirty="0"/>
              <a:t>S</a:t>
            </a:r>
            <a:r>
              <a:rPr lang="en-US" sz="3500" dirty="0" smtClean="0"/>
              <a:t>tudies </a:t>
            </a:r>
            <a:r>
              <a:rPr lang="en-US" sz="3500" dirty="0"/>
              <a:t>evaluating the efficacy and tolerability of Amlodipine and valsartan in combination and as monotherapy in adult patients with mild to moderate essential hypertension. 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            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23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Thank You.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9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944370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  <a:br>
              <a:rPr lang="en-US" dirty="0"/>
            </a:br>
            <a:r>
              <a:rPr lang="en-US" sz="3200" dirty="0"/>
              <a:t>Prediction of Factors affecting Amlodipine Induced Pedal Edema and its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1880"/>
            <a:ext cx="8229600" cy="3784600"/>
          </a:xfrm>
        </p:spPr>
        <p:txBody>
          <a:bodyPr>
            <a:normAutofit/>
          </a:bodyPr>
          <a:lstStyle/>
          <a:p>
            <a:pPr marL="514350" indent="-514350"/>
            <a:r>
              <a:rPr lang="en-US" dirty="0"/>
              <a:t>Pedal Edema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Swollen foot in pedal edema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4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n5551252"/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1792605" y="880745"/>
            <a:ext cx="5486400" cy="35775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944370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  <a:br>
              <a:rPr lang="en-US" dirty="0"/>
            </a:br>
            <a:r>
              <a:rPr lang="en-US" sz="3200" dirty="0"/>
              <a:t>Prediction of Factors affecting Amlodipine Induced Pedal Edema and its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1880"/>
            <a:ext cx="8229600" cy="3784600"/>
          </a:xfrm>
        </p:spPr>
        <p:txBody>
          <a:bodyPr>
            <a:normAutofit/>
          </a:bodyPr>
          <a:lstStyle/>
          <a:p>
            <a:pPr marL="514350" indent="-514350"/>
            <a:r>
              <a:rPr lang="en-US" dirty="0"/>
              <a:t>Pedal Edema</a:t>
            </a:r>
          </a:p>
          <a:p>
            <a:pPr marL="514350" indent="-514350"/>
            <a:r>
              <a:rPr lang="en-US" dirty="0"/>
              <a:t>Amlodipine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CCB working on heart and arteries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6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Placeholder 2" descr="37.1"/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990600" y="721360"/>
            <a:ext cx="7089775" cy="40792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944370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  <a:br>
              <a:rPr lang="en-US" dirty="0"/>
            </a:br>
            <a:r>
              <a:rPr lang="en-US" sz="3200" dirty="0"/>
              <a:t>Prediction of Factors affecting Amlodipine Induced Pedal Edema and its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1880"/>
            <a:ext cx="8229600" cy="3784600"/>
          </a:xfrm>
        </p:spPr>
        <p:txBody>
          <a:bodyPr>
            <a:normAutofit/>
          </a:bodyPr>
          <a:lstStyle/>
          <a:p>
            <a:pPr marL="514350" indent="-514350"/>
            <a:r>
              <a:rPr lang="en-US" dirty="0"/>
              <a:t>Pedal Edema</a:t>
            </a:r>
          </a:p>
          <a:p>
            <a:pPr marL="514350" indent="-514350"/>
            <a:r>
              <a:rPr lang="en-US" dirty="0"/>
              <a:t>Amlodipine</a:t>
            </a:r>
          </a:p>
          <a:p>
            <a:pPr marL="514350" indent="-514350"/>
            <a:r>
              <a:rPr lang="en-US" dirty="0"/>
              <a:t>Why?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Related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/>
              <a:t>Prescription-event monitoring. </a:t>
            </a:r>
          </a:p>
          <a:p>
            <a:pPr marL="514350" indent="-514350"/>
            <a:r>
              <a:rPr lang="en-US" dirty="0"/>
              <a:t>Comparitive study with other CCBs.   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Dataset.</a:t>
            </a:r>
            <a:endParaRPr lang="en-US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/>
              <a:t>Dataset</a:t>
            </a:r>
          </a:p>
          <a:p>
            <a:pPr lvl="1"/>
            <a:r>
              <a:rPr lang="en-US" sz="2800" dirty="0"/>
              <a:t>206 patients</a:t>
            </a:r>
          </a:p>
          <a:p>
            <a:pPr lvl="1"/>
            <a:r>
              <a:rPr lang="en-US" sz="2800" dirty="0"/>
              <a:t>38 attributes</a:t>
            </a:r>
          </a:p>
          <a:p>
            <a:pPr marL="514350" indent="-514350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E371-8602-434E-A03A-183DD7E4EEA9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615</Words>
  <Application>Microsoft Macintosh PowerPoint</Application>
  <PresentationFormat>On-screen Show (4:3)</PresentationFormat>
  <Paragraphs>113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Prediction of factors affecting Amlodipine Induced Pedal Edema and its classification </vt:lpstr>
      <vt:lpstr>Outline</vt:lpstr>
      <vt:lpstr>Problem Statement Prediction of Factors affecting Amlodipine Induced Pedal Edema and its Classification</vt:lpstr>
      <vt:lpstr>Swollen foot in pedal edema</vt:lpstr>
      <vt:lpstr>Problem Statement Prediction of Factors affecting Amlodipine Induced Pedal Edema and its Classification</vt:lpstr>
      <vt:lpstr>CCB working on heart and arteries</vt:lpstr>
      <vt:lpstr>Problem Statement Prediction of Factors affecting Amlodipine Induced Pedal Edema and its Classification</vt:lpstr>
      <vt:lpstr>Related work</vt:lpstr>
      <vt:lpstr>Dataset.</vt:lpstr>
      <vt:lpstr>PowerPoint Presentation</vt:lpstr>
      <vt:lpstr>Dataset</vt:lpstr>
      <vt:lpstr>Proposed Method</vt:lpstr>
      <vt:lpstr>Proposed Method</vt:lpstr>
      <vt:lpstr>Proposed Method</vt:lpstr>
      <vt:lpstr>Proposed Method</vt:lpstr>
      <vt:lpstr>Proposed Method</vt:lpstr>
      <vt:lpstr>Results</vt:lpstr>
      <vt:lpstr>Results</vt:lpstr>
      <vt:lpstr>Results</vt:lpstr>
      <vt:lpstr>Summary</vt:lpstr>
      <vt:lpstr>Summary</vt:lpstr>
      <vt:lpstr>Future Work</vt:lpstr>
      <vt:lpstr>References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 Title</dc:title>
  <dc:creator>IIITM-K</dc:creator>
  <cp:lastModifiedBy>Microsoft Office User</cp:lastModifiedBy>
  <cp:revision>38</cp:revision>
  <dcterms:created xsi:type="dcterms:W3CDTF">2015-11-18T04:42:00Z</dcterms:created>
  <dcterms:modified xsi:type="dcterms:W3CDTF">2017-09-13T06:41:48Z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1033-10.2.0.5934</vt:lpwstr>
  </property>
</Properties>
</file>

<file path=docProps/thumbnail.jpeg>
</file>